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8" r:id="rId4"/>
    <p:sldId id="259" r:id="rId5"/>
    <p:sldId id="260" r:id="rId6"/>
    <p:sldId id="261" r:id="rId7"/>
    <p:sldId id="262" r:id="rId8"/>
    <p:sldId id="263" r:id="rId9"/>
    <p:sldId id="267" r:id="rId10"/>
    <p:sldId id="269" r:id="rId11"/>
    <p:sldId id="270" r:id="rId12"/>
    <p:sldId id="273" r:id="rId13"/>
    <p:sldId id="274" r:id="rId14"/>
    <p:sldId id="275" r:id="rId15"/>
    <p:sldId id="280" r:id="rId16"/>
    <p:sldId id="281" r:id="rId17"/>
    <p:sldId id="276" r:id="rId18"/>
    <p:sldId id="277" r:id="rId19"/>
    <p:sldId id="278" r:id="rId20"/>
    <p:sldId id="282" r:id="rId21"/>
    <p:sldId id="283" r:id="rId22"/>
    <p:sldId id="284" r:id="rId23"/>
    <p:sldId id="285" r:id="rId24"/>
    <p:sldId id="279" r:id="rId25"/>
    <p:sldId id="271" r:id="rId26"/>
    <p:sldId id="272" r:id="rId27"/>
    <p:sldId id="265" r:id="rId28"/>
    <p:sldId id="264" r:id="rId29"/>
    <p:sldId id="28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94660"/>
  </p:normalViewPr>
  <p:slideViewPr>
    <p:cSldViewPr>
      <p:cViewPr varScale="1">
        <p:scale>
          <a:sx n="87" d="100"/>
          <a:sy n="87" d="100"/>
        </p:scale>
        <p:origin x="-108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309B2F-FE88-4B93-BC16-CA7C5FA400A7}" type="datetimeFigureOut">
              <a:rPr lang="en-US" smtClean="0"/>
              <a:pPr/>
              <a:t>4/9/2010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4F923F-B524-4D28-8563-66A682DD669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Can be</a:t>
            </a:r>
            <a:r>
              <a:rPr lang="en-US" baseline="0" dirty="0" smtClean="0"/>
              <a:t> traced back to the 1800’s </a:t>
            </a:r>
          </a:p>
          <a:p>
            <a:r>
              <a:rPr lang="en-US" baseline="0" dirty="0" smtClean="0"/>
              <a:t>1980’s focus became more specific: body image, abusive relationships, eating disorders, incest, and other sexual abuse </a:t>
            </a:r>
            <a:endParaRPr lang="en-US" dirty="0"/>
          </a:p>
        </p:txBody>
      </p:sp>
      <p:sp>
        <p:nvSpPr>
          <p:cNvPr id="4" name="Slide Number Placeholder 3"/>
          <p:cNvSpPr>
            <a:spLocks noGrp="1"/>
          </p:cNvSpPr>
          <p:nvPr>
            <p:ph type="sldNum" sz="quarter" idx="10"/>
          </p:nvPr>
        </p:nvSpPr>
        <p:spPr/>
        <p:txBody>
          <a:bodyPr/>
          <a:lstStyle/>
          <a:p>
            <a:fld id="{EE4F923F-B524-4D28-8563-66A682DD6695}"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D117CB-2D3D-45A2-A47D-376E4B54CEBA}"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Roberts, A.R. (1984)</a:t>
            </a:r>
            <a:r>
              <a:rPr lang="en-US" baseline="0" dirty="0" smtClean="0"/>
              <a:t> Intervention with the abusive partner</a:t>
            </a:r>
            <a:endParaRPr lang="en-US" dirty="0"/>
          </a:p>
        </p:txBody>
      </p:sp>
      <p:sp>
        <p:nvSpPr>
          <p:cNvPr id="4" name="Slide Number Placeholder 3"/>
          <p:cNvSpPr>
            <a:spLocks noGrp="1"/>
          </p:cNvSpPr>
          <p:nvPr>
            <p:ph type="sldNum" sz="quarter" idx="10"/>
          </p:nvPr>
        </p:nvSpPr>
        <p:spPr/>
        <p:txBody>
          <a:bodyPr/>
          <a:lstStyle/>
          <a:p>
            <a:fld id="{EE4F923F-B524-4D28-8563-66A682DD6695}"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B1BABE-7938-4F96-9C67-4C3B8E1D1C5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8525C38-7893-441D-B6F5-C1FDB63A079B}" type="datetimeFigureOut">
              <a:rPr lang="en-US" smtClean="0"/>
              <a:pPr/>
              <a:t>4/9/2010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69B1BABE-7938-4F96-9C67-4C3B8E1D1C54}"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8525C38-7893-441D-B6F5-C1FDB63A079B}" type="datetimeFigureOut">
              <a:rPr lang="en-US" smtClean="0"/>
              <a:pPr/>
              <a:t>4/9/2010</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9B1BABE-7938-4F96-9C67-4C3B8E1D1C54}"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old.infoxchange.net.au/wise/DVIM/DVMen-robertsar.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old.infoxchange.net.au/wise/DVIM/DVMen-robertsar.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Feminist Therapy</a:t>
            </a:r>
            <a:endParaRPr lang="en-US" dirty="0"/>
          </a:p>
        </p:txBody>
      </p:sp>
      <p:sp>
        <p:nvSpPr>
          <p:cNvPr id="3" name="Subtitle 2"/>
          <p:cNvSpPr>
            <a:spLocks noGrp="1"/>
          </p:cNvSpPr>
          <p:nvPr>
            <p:ph type="subTitle" idx="1"/>
          </p:nvPr>
        </p:nvSpPr>
        <p:spPr/>
        <p:txBody>
          <a:bodyPr/>
          <a:lstStyle/>
          <a:p>
            <a:r>
              <a:rPr lang="en-US" dirty="0" smtClean="0"/>
              <a:t>Ball State University </a:t>
            </a:r>
          </a:p>
          <a:p>
            <a:r>
              <a:rPr lang="en-US" dirty="0" smtClean="0"/>
              <a:t>Phillip, Rebecca, Kelli, Billy, David, Danielle, &amp; Sheana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Process</a:t>
            </a:r>
            <a:endParaRPr lang="en-US" dirty="0"/>
          </a:p>
        </p:txBody>
      </p:sp>
      <p:sp>
        <p:nvSpPr>
          <p:cNvPr id="3" name="Content Placeholder 2"/>
          <p:cNvSpPr>
            <a:spLocks noGrp="1"/>
          </p:cNvSpPr>
          <p:nvPr>
            <p:ph idx="1"/>
          </p:nvPr>
        </p:nvSpPr>
        <p:spPr/>
        <p:txBody>
          <a:bodyPr/>
          <a:lstStyle/>
          <a:p>
            <a:r>
              <a:rPr lang="en-US" dirty="0" smtClean="0"/>
              <a:t>Therapist’s Function &amp; Role</a:t>
            </a:r>
          </a:p>
          <a:p>
            <a:pPr lvl="1"/>
            <a:r>
              <a:rPr lang="en-US" dirty="0" smtClean="0"/>
              <a:t>Monitoring their own biases/distortions, understanding all forms of oppression and its impact on psychological well-being, value, being emotionally present for their clients and are willing to share themselves</a:t>
            </a:r>
          </a:p>
          <a:p>
            <a:pPr lvl="1"/>
            <a:r>
              <a:rPr lang="en-US" dirty="0" smtClean="0"/>
              <a:t>Emphasize process</a:t>
            </a:r>
          </a:p>
          <a:p>
            <a:pPr lvl="1"/>
            <a:r>
              <a:rPr lang="en-US" dirty="0" smtClean="0"/>
              <a:t>Empower clients</a:t>
            </a:r>
          </a:p>
          <a:p>
            <a:pPr lvl="1"/>
            <a:r>
              <a:rPr lang="en-US" dirty="0" smtClean="0"/>
              <a:t>Not see the therapeutic relationship as being sufficient for change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Process</a:t>
            </a:r>
            <a:endParaRPr lang="en-US" dirty="0"/>
          </a:p>
        </p:txBody>
      </p:sp>
      <p:sp>
        <p:nvSpPr>
          <p:cNvPr id="3" name="Content Placeholder 2"/>
          <p:cNvSpPr>
            <a:spLocks noGrp="1"/>
          </p:cNvSpPr>
          <p:nvPr>
            <p:ph idx="1"/>
          </p:nvPr>
        </p:nvSpPr>
        <p:spPr/>
        <p:txBody>
          <a:bodyPr/>
          <a:lstStyle/>
          <a:p>
            <a:r>
              <a:rPr lang="en-US" dirty="0" smtClean="0"/>
              <a:t>Relationship Between Therapist &amp; Client</a:t>
            </a:r>
          </a:p>
          <a:p>
            <a:pPr lvl="1"/>
            <a:r>
              <a:rPr lang="en-US" dirty="0" smtClean="0"/>
              <a:t>Empowerment and egalitarianism</a:t>
            </a:r>
          </a:p>
          <a:p>
            <a:pPr lvl="1"/>
            <a:r>
              <a:rPr lang="en-US" dirty="0" smtClean="0"/>
              <a:t>Sensitive to ways they might abuse their power</a:t>
            </a:r>
            <a:endParaRPr lang="en-US" dirty="0"/>
          </a:p>
        </p:txBody>
      </p:sp>
      <p:pic>
        <p:nvPicPr>
          <p:cNvPr id="4" name="Picture 3" descr="patient-therapist.jpg"/>
          <p:cNvPicPr>
            <a:picLocks noChangeAspect="1"/>
          </p:cNvPicPr>
          <p:nvPr/>
        </p:nvPicPr>
        <p:blipFill>
          <a:blip r:embed="rId2" cstate="print"/>
          <a:stretch>
            <a:fillRect/>
          </a:stretch>
        </p:blipFill>
        <p:spPr>
          <a:xfrm>
            <a:off x="2438400" y="3491718"/>
            <a:ext cx="3657600" cy="3239282"/>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Applications: Techniques &amp; Procedures</a:t>
            </a:r>
            <a:endParaRPr lang="en-US" dirty="0"/>
          </a:p>
        </p:txBody>
      </p:sp>
      <p:sp>
        <p:nvSpPr>
          <p:cNvPr id="3" name="Content Placeholder 2"/>
          <p:cNvSpPr>
            <a:spLocks noGrp="1"/>
          </p:cNvSpPr>
          <p:nvPr>
            <p:ph idx="1"/>
          </p:nvPr>
        </p:nvSpPr>
        <p:spPr/>
        <p:txBody>
          <a:bodyPr/>
          <a:lstStyle/>
          <a:p>
            <a:r>
              <a:rPr lang="en-US" dirty="0" smtClean="0"/>
              <a:t>Role of Assessment &amp; Diagnosis</a:t>
            </a:r>
          </a:p>
          <a:p>
            <a:pPr lvl="1"/>
            <a:r>
              <a:rPr lang="en-US" dirty="0" smtClean="0"/>
              <a:t>Feminist therapists believe diagnostic labels are severely limiting for these reasons:</a:t>
            </a:r>
          </a:p>
          <a:p>
            <a:pPr lvl="2"/>
            <a:r>
              <a:rPr lang="en-US" dirty="0" smtClean="0"/>
              <a:t>System was developed by white male psychiatrists</a:t>
            </a:r>
          </a:p>
          <a:p>
            <a:pPr lvl="2"/>
            <a:r>
              <a:rPr lang="en-US" dirty="0" smtClean="0"/>
              <a:t>Labels may reinforce gender-role stereotypes </a:t>
            </a:r>
          </a:p>
          <a:p>
            <a:pPr lvl="2"/>
            <a:r>
              <a:rPr lang="en-US" dirty="0" smtClean="0"/>
              <a:t>Focuses on symptoms rather than social factors that cause dysfunctional behavior</a:t>
            </a:r>
          </a:p>
          <a:p>
            <a:pPr lvl="2"/>
            <a:r>
              <a:rPr lang="en-US" dirty="0" smtClean="0"/>
              <a:t>May reflect inappropriate application of power in the therapeutic relationship</a:t>
            </a:r>
          </a:p>
          <a:p>
            <a:pPr lvl="2"/>
            <a:r>
              <a:rPr lang="en-US" dirty="0" smtClean="0"/>
              <a:t>Have the potential to dehumanize the client through a label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Techniques &amp; Strategies</a:t>
            </a:r>
            <a:endParaRPr lang="en-US" dirty="0"/>
          </a:p>
        </p:txBody>
      </p:sp>
      <p:sp>
        <p:nvSpPr>
          <p:cNvPr id="3" name="Content Placeholder 2"/>
          <p:cNvSpPr>
            <a:spLocks noGrp="1"/>
          </p:cNvSpPr>
          <p:nvPr>
            <p:ph idx="1"/>
          </p:nvPr>
        </p:nvSpPr>
        <p:spPr/>
        <p:txBody>
          <a:bodyPr/>
          <a:lstStyle/>
          <a:p>
            <a:r>
              <a:rPr lang="en-US" dirty="0" smtClean="0"/>
              <a:t>Empowerment</a:t>
            </a:r>
          </a:p>
          <a:p>
            <a:r>
              <a:rPr lang="en-US" dirty="0" smtClean="0"/>
              <a:t>Self-disclosure</a:t>
            </a:r>
          </a:p>
          <a:p>
            <a:r>
              <a:rPr lang="en-US" dirty="0" smtClean="0"/>
              <a:t>Gender-Role Analysis</a:t>
            </a:r>
          </a:p>
          <a:p>
            <a:r>
              <a:rPr lang="en-US" dirty="0" smtClean="0"/>
              <a:t>Gender-Role Intervention</a:t>
            </a:r>
          </a:p>
          <a:p>
            <a:r>
              <a:rPr lang="en-US" dirty="0" smtClean="0"/>
              <a:t>Power Analysis</a:t>
            </a:r>
          </a:p>
          <a:p>
            <a:r>
              <a:rPr lang="en-US" dirty="0" smtClean="0"/>
              <a:t>Assertiveness</a:t>
            </a:r>
          </a:p>
          <a:p>
            <a:r>
              <a:rPr lang="en-US" dirty="0" smtClean="0"/>
              <a:t>Reframing &amp; Relabeling</a:t>
            </a:r>
          </a:p>
          <a:p>
            <a:r>
              <a:rPr lang="en-US" dirty="0" smtClean="0"/>
              <a:t>Social Action</a:t>
            </a:r>
          </a:p>
          <a:p>
            <a:r>
              <a:rPr lang="en-US" dirty="0" smtClean="0"/>
              <a:t>Group Work</a:t>
            </a:r>
          </a:p>
          <a:p>
            <a:pPr>
              <a:buNone/>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Role of Men in Feminist Therapy</a:t>
            </a:r>
            <a:endParaRPr lang="en-US" dirty="0"/>
          </a:p>
        </p:txBody>
      </p:sp>
      <p:sp>
        <p:nvSpPr>
          <p:cNvPr id="3" name="Content Placeholder 2"/>
          <p:cNvSpPr>
            <a:spLocks noGrp="1"/>
          </p:cNvSpPr>
          <p:nvPr>
            <p:ph idx="1"/>
          </p:nvPr>
        </p:nvSpPr>
        <p:spPr/>
        <p:txBody>
          <a:bodyPr/>
          <a:lstStyle/>
          <a:p>
            <a:r>
              <a:rPr lang="en-US" dirty="0" smtClean="0"/>
              <a:t>Men can participate in feminist therapy as clients or practitioners </a:t>
            </a:r>
          </a:p>
          <a:p>
            <a:pPr lvl="1"/>
            <a:r>
              <a:rPr lang="en-US" dirty="0" smtClean="0"/>
              <a:t>This entails being willing to understand and “own” male privilege, confront sexist behavior in themselves and others, redefine masculinity and femininity according to values other than traditional, work toward establishing egalitarian relationships, and actively support women’s efforts to create a just society. </a:t>
            </a:r>
          </a:p>
          <a:p>
            <a:pPr lvl="1"/>
            <a:r>
              <a:rPr lang="en-US" dirty="0" smtClean="0"/>
              <a:t>According to </a:t>
            </a:r>
            <a:r>
              <a:rPr lang="en-US" dirty="0" err="1" smtClean="0"/>
              <a:t>Mejía</a:t>
            </a:r>
            <a:r>
              <a:rPr lang="en-US" dirty="0" smtClean="0"/>
              <a:t> (2005), male counselors should evaluate their experiences with women because those experiences shape their concept of femininity.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Male Counselors who Identify as Feminist Therapists</a:t>
            </a:r>
            <a:endParaRPr lang="en-US" dirty="0"/>
          </a:p>
        </p:txBody>
      </p:sp>
      <p:sp>
        <p:nvSpPr>
          <p:cNvPr id="3" name="Content Placeholder 2"/>
          <p:cNvSpPr>
            <a:spLocks noGrp="1"/>
          </p:cNvSpPr>
          <p:nvPr>
            <p:ph idx="1"/>
          </p:nvPr>
        </p:nvSpPr>
        <p:spPr/>
        <p:txBody>
          <a:bodyPr/>
          <a:lstStyle/>
          <a:p>
            <a:r>
              <a:rPr lang="en-US" dirty="0" smtClean="0"/>
              <a:t>A study conducted by Baird, </a:t>
            </a:r>
            <a:r>
              <a:rPr lang="en-US" dirty="0" err="1" smtClean="0"/>
              <a:t>Ruebelt</a:t>
            </a:r>
            <a:r>
              <a:rPr lang="en-US" dirty="0" smtClean="0"/>
              <a:t>, and Szymanski (2007), found that personal and professional experiences, relationships, and training, particularly with feminist women, are important elements in the development of male feminist identities. </a:t>
            </a:r>
          </a:p>
          <a:p>
            <a:r>
              <a:rPr lang="en-US" dirty="0" smtClean="0"/>
              <a:t>The male therapists in this study demonstrated both a cognitive awareness of sexism and its negative effects on women, as well as an awareness of their privileged status as men and its effect on group status.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Male Counselors who Identify as Feminist Therapists Cont..</a:t>
            </a:r>
            <a:endParaRPr lang="en-US" dirty="0"/>
          </a:p>
        </p:txBody>
      </p:sp>
      <p:sp>
        <p:nvSpPr>
          <p:cNvPr id="3" name="Content Placeholder 2"/>
          <p:cNvSpPr>
            <a:spLocks noGrp="1"/>
          </p:cNvSpPr>
          <p:nvPr>
            <p:ph idx="1"/>
          </p:nvPr>
        </p:nvSpPr>
        <p:spPr/>
        <p:txBody>
          <a:bodyPr>
            <a:normAutofit/>
          </a:bodyPr>
          <a:lstStyle/>
          <a:p>
            <a:r>
              <a:rPr lang="en-US" dirty="0" smtClean="0"/>
              <a:t>Szymanski, </a:t>
            </a:r>
            <a:r>
              <a:rPr lang="en-US" dirty="0" err="1" smtClean="0"/>
              <a:t>Kornman</a:t>
            </a:r>
            <a:r>
              <a:rPr lang="en-US" dirty="0" smtClean="0"/>
              <a:t>, and Baird (2002), surveyed 81 male therapists. </a:t>
            </a:r>
          </a:p>
          <a:p>
            <a:pPr lvl="1"/>
            <a:r>
              <a:rPr lang="en-US" dirty="0" smtClean="0"/>
              <a:t>24% of respondents considered themselves to be feminist therapists.</a:t>
            </a:r>
          </a:p>
          <a:p>
            <a:r>
              <a:rPr lang="en-US" dirty="0" smtClean="0"/>
              <a:t>Attitudes toward feminism, the women’s movement, and liberal gender role attitudes were significantly correlated with feminist therapeutic behaviors. </a:t>
            </a:r>
          </a:p>
          <a:p>
            <a:endParaRPr lang="en-US" dirty="0" smtClean="0"/>
          </a:p>
          <a:p>
            <a:pPr lvl="1">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Role of Men in Feminist Therapy</a:t>
            </a:r>
            <a:endParaRPr lang="en-US" dirty="0"/>
          </a:p>
        </p:txBody>
      </p:sp>
      <p:sp>
        <p:nvSpPr>
          <p:cNvPr id="3" name="Content Placeholder 2"/>
          <p:cNvSpPr>
            <a:spLocks noGrp="1"/>
          </p:cNvSpPr>
          <p:nvPr>
            <p:ph idx="1"/>
          </p:nvPr>
        </p:nvSpPr>
        <p:spPr/>
        <p:txBody>
          <a:bodyPr>
            <a:normAutofit/>
          </a:bodyPr>
          <a:lstStyle/>
          <a:p>
            <a:r>
              <a:rPr lang="en-US" sz="2400" dirty="0" smtClean="0"/>
              <a:t>Male clients, especially those who are abusive and in battering groups, deal with issues such as learning how to increase their capacity for intimacy, expressing emotions and learning self-disclosure, balancing achievement and relationship needs, accepting their vulnerabilities, and creating collaborative relationships at work and with significant others than aren’t base on a “power-over” model of relating.   </a:t>
            </a:r>
          </a:p>
          <a:p>
            <a:endParaRPr lang="en-US" sz="2400" dirty="0" smtClean="0"/>
          </a:p>
          <a:p>
            <a:pPr>
              <a:buNone/>
            </a:pPr>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The Role of Men in Feminist Therapy</a:t>
            </a:r>
            <a:endParaRPr lang="en-US" dirty="0"/>
          </a:p>
        </p:txBody>
      </p:sp>
      <p:sp>
        <p:nvSpPr>
          <p:cNvPr id="3" name="Content Placeholder 2"/>
          <p:cNvSpPr>
            <a:spLocks noGrp="1"/>
          </p:cNvSpPr>
          <p:nvPr>
            <p:ph idx="1"/>
          </p:nvPr>
        </p:nvSpPr>
        <p:spPr>
          <a:xfrm>
            <a:off x="152400" y="1524000"/>
            <a:ext cx="8763000" cy="5334000"/>
          </a:xfrm>
        </p:spPr>
        <p:txBody>
          <a:bodyPr>
            <a:normAutofit/>
          </a:bodyPr>
          <a:lstStyle/>
          <a:p>
            <a:r>
              <a:rPr lang="en-US" sz="1600" dirty="0" smtClean="0"/>
              <a:t>According to W.I.S.E. (Women’s Issues and Social Empowerment), men who batter women have never learned how to cope successfully with angry feelings. Abusive males are often resistant to any type of therapeutic intervention; they often deny that a problem exists. </a:t>
            </a:r>
          </a:p>
          <a:p>
            <a:r>
              <a:rPr lang="en-US" sz="1600" dirty="0" smtClean="0"/>
              <a:t>The following is a profile of characteristics common to batterers:</a:t>
            </a:r>
          </a:p>
          <a:p>
            <a:pPr lvl="1"/>
            <a:r>
              <a:rPr lang="en-US" sz="1600" dirty="0" smtClean="0"/>
              <a:t>Low self-esteem</a:t>
            </a:r>
          </a:p>
          <a:p>
            <a:pPr lvl="1"/>
            <a:r>
              <a:rPr lang="en-US" sz="1600" dirty="0" smtClean="0"/>
              <a:t>Believes all the myths about battering relationships</a:t>
            </a:r>
          </a:p>
          <a:p>
            <a:pPr lvl="1"/>
            <a:r>
              <a:rPr lang="en-US" sz="1600" dirty="0" smtClean="0"/>
              <a:t>Is a traditionalist believing in male supremacy and the stereotyped masculine sex role in the family</a:t>
            </a:r>
          </a:p>
          <a:p>
            <a:pPr lvl="1"/>
            <a:r>
              <a:rPr lang="en-US" sz="1600" dirty="0" smtClean="0"/>
              <a:t>Blames others for his actions</a:t>
            </a:r>
          </a:p>
          <a:p>
            <a:pPr lvl="1"/>
            <a:r>
              <a:rPr lang="en-US" sz="1600" dirty="0" smtClean="0"/>
              <a:t>Is pathologically jealous</a:t>
            </a:r>
          </a:p>
          <a:p>
            <a:pPr lvl="1"/>
            <a:r>
              <a:rPr lang="en-US" sz="1600" dirty="0" smtClean="0"/>
              <a:t>Presents dual personality</a:t>
            </a:r>
          </a:p>
          <a:p>
            <a:pPr lvl="1"/>
            <a:r>
              <a:rPr lang="en-US" sz="1600" dirty="0" smtClean="0"/>
              <a:t>Has severe stress reactions, during which he uses drinking and wife battering to cope</a:t>
            </a:r>
          </a:p>
          <a:p>
            <a:pPr lvl="1"/>
            <a:r>
              <a:rPr lang="en-US" sz="1600" dirty="0" smtClean="0"/>
              <a:t>Frequently uses sex as an act of aggression to enhance self-esteem</a:t>
            </a:r>
          </a:p>
          <a:p>
            <a:pPr lvl="1"/>
            <a:r>
              <a:rPr lang="en-US" sz="1600" dirty="0" smtClean="0"/>
              <a:t>Does not believe his violent behavior should have negative consequences</a:t>
            </a:r>
          </a:p>
          <a:p>
            <a:pPr lvl="1">
              <a:buNone/>
            </a:pPr>
            <a:endParaRPr lang="en-US" sz="1600" dirty="0" smtClean="0"/>
          </a:p>
          <a:p>
            <a:pPr lvl="1">
              <a:buNone/>
            </a:pPr>
            <a:endParaRPr lang="en-US" sz="1600" dirty="0" smtClean="0"/>
          </a:p>
          <a:p>
            <a:pPr lvl="1">
              <a:buNone/>
            </a:pPr>
            <a:r>
              <a:rPr lang="en-US" sz="1200" dirty="0" smtClean="0"/>
              <a:t>Roberts, A.R. (1984). Battered Women and Their Families: Intervention Strategies and Treatment Programs. New York: Springer Publishing Company, 84-115. Retrieved March 30, 2010 from: </a:t>
            </a:r>
          </a:p>
          <a:p>
            <a:pPr lvl="1">
              <a:buNone/>
            </a:pPr>
            <a:r>
              <a:rPr lang="en-US" sz="1200" dirty="0" smtClean="0">
                <a:hlinkClick r:id="rId3"/>
              </a:rPr>
              <a:t>	http://www-old.infoxchange.net.au/wise/DVIM/DVMen-robertsar.htm</a:t>
            </a:r>
            <a:endParaRPr lang="en-US" sz="1200" dirty="0" smtClean="0"/>
          </a:p>
          <a:p>
            <a:pPr lvl="1">
              <a:buNone/>
            </a:pPr>
            <a:endParaRPr lang="en-US" sz="1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Strengths from a diversity perspective</a:t>
            </a:r>
            <a:endParaRPr lang="en-US" dirty="0"/>
          </a:p>
        </p:txBody>
      </p:sp>
      <p:sp>
        <p:nvSpPr>
          <p:cNvPr id="3" name="Content Placeholder 2"/>
          <p:cNvSpPr>
            <a:spLocks noGrp="1"/>
          </p:cNvSpPr>
          <p:nvPr>
            <p:ph idx="1"/>
          </p:nvPr>
        </p:nvSpPr>
        <p:spPr/>
        <p:txBody>
          <a:bodyPr/>
          <a:lstStyle/>
          <a:p>
            <a:r>
              <a:rPr lang="en-US" sz="2000" dirty="0" smtClean="0"/>
              <a:t>Feminist therapy and multicultural perspectives have the most in common; feminists view multicultural counseling as the analysis of social structures affection mental health including sexism, racism, and other levels of oppression and privilege. </a:t>
            </a:r>
          </a:p>
          <a:p>
            <a:r>
              <a:rPr lang="en-US" sz="2000" dirty="0" smtClean="0"/>
              <a:t>One difference is that multiculturalists honor culture whereas feminists challenge culture. </a:t>
            </a:r>
          </a:p>
          <a:p>
            <a:r>
              <a:rPr lang="en-US" sz="2000" dirty="0" smtClean="0"/>
              <a:t>The feminist model empowers women of color by helping them acknowledge the negative effects of sexism and racism, identify and deal with their feelings pertaining to status as women of color, view themselves as able to find solutions to their problems, understand interplay between the external environment and their reality, and to integrate ethnic, gender, and racial components to their identity</a:t>
            </a:r>
            <a:r>
              <a:rPr lang="en-US" sz="1800" dirty="0" smtClean="0"/>
              <a:t>.</a:t>
            </a:r>
          </a:p>
          <a:p>
            <a:pPr>
              <a:buNone/>
            </a:pP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457200" y="1752600"/>
            <a:ext cx="8229600" cy="4724400"/>
          </a:xfrm>
        </p:spPr>
        <p:txBody>
          <a:bodyPr>
            <a:normAutofit lnSpcReduction="10000"/>
          </a:bodyPr>
          <a:lstStyle/>
          <a:p>
            <a:r>
              <a:rPr lang="en-US" dirty="0" smtClean="0"/>
              <a:t>Gender and power is the core of the therapeutic process. </a:t>
            </a:r>
          </a:p>
          <a:p>
            <a:r>
              <a:rPr lang="en-US" dirty="0" smtClean="0"/>
              <a:t>It is essential to consider the social, cultural, and political context.</a:t>
            </a:r>
          </a:p>
          <a:p>
            <a:r>
              <a:rPr lang="en-US" dirty="0" smtClean="0"/>
              <a:t>It is important to understand the psychological oppression of women and the constraints imposed by society.</a:t>
            </a:r>
          </a:p>
          <a:p>
            <a:r>
              <a:rPr lang="en-US" dirty="0" smtClean="0"/>
              <a:t>Current feminist practices address the harmful effects of societal power on ALL clients and emphasizes a  diverse approach such as multicultural awareness and multicultural competence. </a:t>
            </a:r>
          </a:p>
          <a:p>
            <a:r>
              <a:rPr lang="en-US" dirty="0" smtClean="0"/>
              <a:t>Social change is key to understanding the client. </a:t>
            </a:r>
          </a:p>
          <a:p>
            <a:endParaRPr lang="en-US" dirty="0"/>
          </a:p>
        </p:txBody>
      </p:sp>
      <p:sp>
        <p:nvSpPr>
          <p:cNvPr id="4" name="TextBox 3"/>
          <p:cNvSpPr txBox="1"/>
          <p:nvPr/>
        </p:nvSpPr>
        <p:spPr>
          <a:xfrm>
            <a:off x="8001000" y="6477000"/>
            <a:ext cx="990600" cy="246221"/>
          </a:xfrm>
          <a:prstGeom prst="rect">
            <a:avLst/>
          </a:prstGeom>
          <a:noFill/>
        </p:spPr>
        <p:txBody>
          <a:bodyPr wrap="square" rtlCol="0">
            <a:spAutoFit/>
          </a:bodyPr>
          <a:lstStyle/>
          <a:p>
            <a:r>
              <a:rPr lang="en-US" sz="1000" dirty="0" smtClean="0"/>
              <a:t>Corey (2009)</a:t>
            </a:r>
            <a:endParaRPr lang="en-US" sz="1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Multicultural feminist perspective on consultation</a:t>
            </a:r>
            <a:endParaRPr lang="en-US" dirty="0"/>
          </a:p>
        </p:txBody>
      </p:sp>
      <p:sp>
        <p:nvSpPr>
          <p:cNvPr id="3" name="Content Placeholder 2"/>
          <p:cNvSpPr>
            <a:spLocks noGrp="1"/>
          </p:cNvSpPr>
          <p:nvPr>
            <p:ph idx="1"/>
          </p:nvPr>
        </p:nvSpPr>
        <p:spPr/>
        <p:txBody>
          <a:bodyPr>
            <a:normAutofit/>
          </a:bodyPr>
          <a:lstStyle/>
          <a:p>
            <a:r>
              <a:rPr lang="en-US" sz="1800" dirty="0" smtClean="0"/>
              <a:t>According to Horne &amp; Mathews (2004), a multicultural feminist collaborative model of consultation contributes to the field in a number of ways. It expands collaborative consultation to encompass multicultural competencies, such as an awareness of the influences of ethnicity, race and culture on consultant, consultee, and clients; responsiveness on the part of the consultant to the culture and worldview of the consultee; and the employment of culturally sensitive strategies. </a:t>
            </a:r>
          </a:p>
          <a:p>
            <a:r>
              <a:rPr lang="en-US" sz="1800" dirty="0" smtClean="0"/>
              <a:t>A multicultural feminist consultant must be able to genuinely share power in order for consultation to be successful. Power sharing gives </a:t>
            </a:r>
            <a:r>
              <a:rPr lang="en-US" sz="1800" dirty="0" err="1" smtClean="0"/>
              <a:t>consultees</a:t>
            </a:r>
            <a:r>
              <a:rPr lang="en-US" sz="1800" dirty="0" smtClean="0"/>
              <a:t> the opportunity to articulate their experiences which in turn allows the therapist to better treat the client.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Multicultural feminist perspective on family therapy</a:t>
            </a:r>
            <a:endParaRPr lang="en-US" dirty="0"/>
          </a:p>
        </p:txBody>
      </p:sp>
      <p:sp>
        <p:nvSpPr>
          <p:cNvPr id="3" name="Content Placeholder 2"/>
          <p:cNvSpPr>
            <a:spLocks noGrp="1"/>
          </p:cNvSpPr>
          <p:nvPr>
            <p:ph idx="1"/>
          </p:nvPr>
        </p:nvSpPr>
        <p:spPr/>
        <p:txBody>
          <a:bodyPr>
            <a:normAutofit fontScale="92500" lnSpcReduction="20000"/>
          </a:bodyPr>
          <a:lstStyle/>
          <a:p>
            <a:r>
              <a:rPr lang="en-US" sz="1800" dirty="0" smtClean="0"/>
              <a:t>According to Silverstein &amp; Goodrich (2003), in the work of a multicultural feminist therapist, the knowledge of cultural values of the client family and the level of the family’s acculturation and assimilation is critical to understanding the issues of major concern to the family. </a:t>
            </a:r>
          </a:p>
          <a:p>
            <a:r>
              <a:rPr lang="en-US" sz="1800" dirty="0" smtClean="0"/>
              <a:t>In respect to immigrant families, Silverstein </a:t>
            </a:r>
            <a:r>
              <a:rPr lang="en-US" sz="1800" smtClean="0"/>
              <a:t>&amp; Goodrich (2003) </a:t>
            </a:r>
            <a:r>
              <a:rPr lang="en-US" sz="1800" dirty="0" smtClean="0"/>
              <a:t>suggested the following therapy guidelines:</a:t>
            </a:r>
          </a:p>
          <a:p>
            <a:pPr>
              <a:buNone/>
            </a:pPr>
            <a:r>
              <a:rPr lang="en-US" sz="1800" dirty="0" smtClean="0"/>
              <a:t>	1. Reach out to the man and make every effort to establish a couple and/or family approach to treatment.</a:t>
            </a:r>
          </a:p>
          <a:p>
            <a:pPr>
              <a:buNone/>
            </a:pPr>
            <a:r>
              <a:rPr lang="en-US" sz="1800" dirty="0" smtClean="0"/>
              <a:t>	2. Avoid resistance associated with a premature challenge of traditional gender role ideology in the relationship. One way to do this is focus on actual power sharing as a practical problem solving tool.</a:t>
            </a:r>
          </a:p>
          <a:p>
            <a:pPr>
              <a:buNone/>
            </a:pPr>
            <a:r>
              <a:rPr lang="en-US" sz="1800" dirty="0" smtClean="0"/>
              <a:t>	3. Inform your therapy model with a broad ecological and developmental perspective about adaptive values, expectations, and behaviors.</a:t>
            </a:r>
          </a:p>
          <a:p>
            <a:pPr>
              <a:buNone/>
            </a:pPr>
            <a:r>
              <a:rPr lang="en-US" sz="1800" dirty="0" smtClean="0"/>
              <a:t>	4. Develop a “primary care” and “political” orientation to treatment. That is, do what is possible now and establish alliances with both members of the couple.</a:t>
            </a:r>
          </a:p>
          <a:p>
            <a:pPr>
              <a:buNone/>
            </a:pPr>
            <a:r>
              <a:rPr lang="en-US" sz="1800" dirty="0" smtClean="0"/>
              <a:t>	5. Review your own feelings regarding the couple’s insistence on maintaining a traditional gender ideology. Therapists must guard against imposing their cultural biases. </a:t>
            </a:r>
            <a:endParaRPr lang="en-US"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Feminist Psychotherapy with Older African American Women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Older African American women are increasingly seeking professional consultation, thus it is necessary to evaluate existing approaches and their appropriateness for treating older African American women</a:t>
            </a:r>
          </a:p>
          <a:p>
            <a:r>
              <a:rPr lang="en-US" dirty="0" smtClean="0"/>
              <a:t>A feminist psychotherapy approach that includes modeling an egalitarian relationship, authenticity, and encouraging the older client to take responsibility are most likely to facilitate the elder African American woman’s development throughout therapy</a:t>
            </a:r>
          </a:p>
          <a:p>
            <a:r>
              <a:rPr lang="en-US" dirty="0" smtClean="0"/>
              <a:t>Interventions that incorporate more elements of feminist therapy with the therapist’s knowledge of the lives of older African American women seem most effective in facilitating the therapy process for them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Feminist Psychotherapy with Older African American Women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race of the therapist</a:t>
            </a:r>
          </a:p>
          <a:p>
            <a:pPr lvl="1"/>
            <a:r>
              <a:rPr lang="en-US" dirty="0" smtClean="0"/>
              <a:t>The therapist believes the client is a “victim of the system”</a:t>
            </a:r>
          </a:p>
          <a:p>
            <a:pPr lvl="1"/>
            <a:r>
              <a:rPr lang="en-US" dirty="0" smtClean="0"/>
              <a:t>European American therapists diagnose African American patients as severely disturbed more often than African American therapists</a:t>
            </a:r>
          </a:p>
          <a:p>
            <a:pPr lvl="1"/>
            <a:r>
              <a:rPr lang="en-US" dirty="0" smtClean="0"/>
              <a:t>African American women’s preference for an African American therapist</a:t>
            </a:r>
          </a:p>
          <a:p>
            <a:r>
              <a:rPr lang="en-US" dirty="0" smtClean="0"/>
              <a:t>The importance of culture and social class of the therapist</a:t>
            </a:r>
          </a:p>
          <a:p>
            <a:pPr lvl="1"/>
            <a:r>
              <a:rPr lang="en-US" dirty="0" smtClean="0"/>
              <a:t>Different cultural backgrounds may create initial difficulties</a:t>
            </a:r>
          </a:p>
          <a:p>
            <a:r>
              <a:rPr lang="en-US" dirty="0" smtClean="0"/>
              <a:t>The effect of therapists’ attitudes</a:t>
            </a:r>
          </a:p>
          <a:p>
            <a:pPr lvl="1"/>
            <a:r>
              <a:rPr lang="en-US" dirty="0" smtClean="0"/>
              <a:t>The therapist must create an authentic empathic connection with the client</a:t>
            </a:r>
          </a:p>
          <a:p>
            <a:r>
              <a:rPr lang="en-US" dirty="0" smtClean="0"/>
              <a:t>The same sex versus the different sex therapist</a:t>
            </a:r>
          </a:p>
          <a:p>
            <a:pPr lvl="1"/>
            <a:r>
              <a:rPr lang="en-US" dirty="0" smtClean="0"/>
              <a:t>Social power vs. credibility – men perceived as more “expert,” women perceived as more credible</a:t>
            </a:r>
          </a:p>
          <a:p>
            <a:r>
              <a:rPr lang="en-US" dirty="0" smtClean="0"/>
              <a:t>The importance of role-modeling</a:t>
            </a:r>
          </a:p>
          <a:p>
            <a:pPr lvl="1"/>
            <a:r>
              <a:rPr lang="en-US" dirty="0" smtClean="0"/>
              <a:t>A reduction of the distance between the therapist and client fosters clients to take control of their lives, instead of relying on the therapist to solve their problems</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Shortcomings from a diversity perspective</a:t>
            </a:r>
            <a:endParaRPr lang="en-US" dirty="0"/>
          </a:p>
        </p:txBody>
      </p:sp>
      <p:sp>
        <p:nvSpPr>
          <p:cNvPr id="3" name="Content Placeholder 2"/>
          <p:cNvSpPr>
            <a:spLocks noGrp="1"/>
          </p:cNvSpPr>
          <p:nvPr>
            <p:ph idx="1"/>
          </p:nvPr>
        </p:nvSpPr>
        <p:spPr/>
        <p:txBody>
          <a:bodyPr/>
          <a:lstStyle/>
          <a:p>
            <a:r>
              <a:rPr lang="en-US" dirty="0" smtClean="0"/>
              <a:t>Feminist therapists advocate for change in social structure; this could pose some problems when working with women who don’t share these beliefs because of their culture.</a:t>
            </a:r>
          </a:p>
          <a:p>
            <a:r>
              <a:rPr lang="en-US" dirty="0" smtClean="0"/>
              <a:t>Therapists run the risk of imposing their own values.</a:t>
            </a:r>
            <a:endParaRPr lang="en-US" dirty="0"/>
          </a:p>
        </p:txBody>
      </p:sp>
      <p:pic>
        <p:nvPicPr>
          <p:cNvPr id="4" name="Picture 3" descr="diversity.jpg"/>
          <p:cNvPicPr>
            <a:picLocks noChangeAspect="1"/>
          </p:cNvPicPr>
          <p:nvPr/>
        </p:nvPicPr>
        <p:blipFill>
          <a:blip r:embed="rId2" cstate="print"/>
          <a:stretch>
            <a:fillRect/>
          </a:stretch>
        </p:blipFill>
        <p:spPr>
          <a:xfrm>
            <a:off x="2057400" y="4131702"/>
            <a:ext cx="4267200" cy="2606871"/>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Contributions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Contributions of Feminist Therapy</a:t>
            </a:r>
          </a:p>
          <a:p>
            <a:pPr lvl="1"/>
            <a:r>
              <a:rPr lang="en-US" dirty="0" smtClean="0"/>
              <a:t>Gender-sensitive practice and an awareness of the impact of the cultural context and multiple oppressions</a:t>
            </a:r>
          </a:p>
          <a:p>
            <a:pPr lvl="1"/>
            <a:r>
              <a:rPr lang="en-US" dirty="0" smtClean="0"/>
              <a:t>Emphasized social change to lead to a transformation of society</a:t>
            </a:r>
          </a:p>
          <a:p>
            <a:pPr lvl="1"/>
            <a:r>
              <a:rPr lang="en-US" dirty="0" smtClean="0"/>
              <a:t>Called attention to the extent and implication of child abuse, incest, rape, sexual harassment, and domestic violence</a:t>
            </a:r>
          </a:p>
          <a:p>
            <a:pPr lvl="1"/>
            <a:r>
              <a:rPr lang="en-US" dirty="0" smtClean="0"/>
              <a:t>Pointed out consequences of failing to recognize and take action when children and women were victims of physical, sexual, and psychological</a:t>
            </a:r>
          </a:p>
          <a:p>
            <a:pPr lvl="1"/>
            <a:r>
              <a:rPr lang="en-US" dirty="0" smtClean="0"/>
              <a:t>Applied to teaching, consultation, ethics, research, and theory building as well as the practice of psychotherapy</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Limitations</a:t>
            </a:r>
            <a:endParaRPr lang="en-US" dirty="0"/>
          </a:p>
        </p:txBody>
      </p:sp>
      <p:sp>
        <p:nvSpPr>
          <p:cNvPr id="3" name="Content Placeholder 2"/>
          <p:cNvSpPr>
            <a:spLocks noGrp="1"/>
          </p:cNvSpPr>
          <p:nvPr>
            <p:ph idx="1"/>
          </p:nvPr>
        </p:nvSpPr>
        <p:spPr/>
        <p:txBody>
          <a:bodyPr/>
          <a:lstStyle/>
          <a:p>
            <a:r>
              <a:rPr lang="en-US" dirty="0" smtClean="0"/>
              <a:t>Limitations and criticisms</a:t>
            </a:r>
          </a:p>
          <a:p>
            <a:pPr lvl="1"/>
            <a:r>
              <a:rPr lang="en-US" dirty="0" smtClean="0"/>
              <a:t>Therapist does not take a neutral stance, they believe therapy is a value-oriented process</a:t>
            </a:r>
          </a:p>
          <a:p>
            <a:pPr lvl="1"/>
            <a:r>
              <a:rPr lang="en-US" dirty="0" smtClean="0"/>
              <a:t>Therapist may influence clients</a:t>
            </a:r>
          </a:p>
          <a:p>
            <a:pPr lvl="1"/>
            <a:r>
              <a:rPr lang="en-US" dirty="0" smtClean="0"/>
              <a:t>Viewing the environment as the source of problems could lead to the client externalizing the causes of their problems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References </a:t>
            </a:r>
            <a:endParaRPr lang="en-US" dirty="0"/>
          </a:p>
        </p:txBody>
      </p:sp>
      <p:sp>
        <p:nvSpPr>
          <p:cNvPr id="3" name="Content Placeholder 2"/>
          <p:cNvSpPr>
            <a:spLocks noGrp="1"/>
          </p:cNvSpPr>
          <p:nvPr>
            <p:ph idx="1"/>
          </p:nvPr>
        </p:nvSpPr>
        <p:spPr>
          <a:xfrm>
            <a:off x="457200" y="1935480"/>
            <a:ext cx="8229600" cy="4922520"/>
          </a:xfrm>
        </p:spPr>
        <p:txBody>
          <a:bodyPr>
            <a:normAutofit/>
          </a:bodyPr>
          <a:lstStyle/>
          <a:p>
            <a:r>
              <a:rPr lang="en-US" sz="1300" dirty="0" smtClean="0"/>
              <a:t>Baird, M.K., Ruebelt, S.G., &amp; Szymanski, D.M. (2007). Feminist identity development and practice among 	male therapists. </a:t>
            </a:r>
            <a:r>
              <a:rPr lang="en-US" sz="1300" i="1" dirty="0" smtClean="0"/>
              <a:t>Psychology of Men &amp; Masculinity</a:t>
            </a:r>
            <a:r>
              <a:rPr lang="en-US" sz="1300" dirty="0" smtClean="0"/>
              <a:t>, </a:t>
            </a:r>
            <a:r>
              <a:rPr lang="en-US" sz="1300" i="1" dirty="0" smtClean="0"/>
              <a:t>8</a:t>
            </a:r>
            <a:r>
              <a:rPr lang="en-US" sz="1300" dirty="0" smtClean="0"/>
              <a:t>, No. 2, 67-78. </a:t>
            </a:r>
          </a:p>
          <a:p>
            <a:r>
              <a:rPr lang="en-US" sz="1300" dirty="0" smtClean="0"/>
              <a:t>Corey, G. (2009) Theory and practice of counseling and psychotherapy. Belmont, CA: Thomson Brooks/Cole. </a:t>
            </a:r>
          </a:p>
          <a:p>
            <a:r>
              <a:rPr lang="en-US" sz="1300" dirty="0" smtClean="0"/>
              <a:t>Horne, S. G. &amp; Mathews, S. S. (2004). Collaborative Consultations: International Applications of a 	Multicultural Feminist Approach. </a:t>
            </a:r>
            <a:r>
              <a:rPr lang="en-US" sz="1300" i="1" dirty="0" smtClean="0"/>
              <a:t>Journal of Multicultural Counseling and Development, 32</a:t>
            </a:r>
            <a:r>
              <a:rPr lang="en-US" sz="1300" dirty="0" smtClean="0"/>
              <a:t>, 366-378.</a:t>
            </a:r>
          </a:p>
          <a:p>
            <a:r>
              <a:rPr lang="en-US" sz="1300" dirty="0" smtClean="0"/>
              <a:t>Mejía, X.E. (2005). Gender matters: Working with adult male survivors of trauma. </a:t>
            </a:r>
            <a:r>
              <a:rPr lang="en-US" sz="1300" i="1" dirty="0" smtClean="0"/>
              <a:t>Journal of Counseling &amp; 	Development</a:t>
            </a:r>
            <a:r>
              <a:rPr lang="en-US" sz="1300" dirty="0" smtClean="0"/>
              <a:t>, </a:t>
            </a:r>
            <a:r>
              <a:rPr lang="en-US" sz="1300" i="1" dirty="0" smtClean="0"/>
              <a:t>83</a:t>
            </a:r>
            <a:r>
              <a:rPr lang="en-US" sz="1300" dirty="0" smtClean="0"/>
              <a:t>, 29-40.</a:t>
            </a:r>
          </a:p>
          <a:p>
            <a:r>
              <a:rPr lang="en-US" sz="1300" dirty="0" smtClean="0"/>
              <a:t>Roberts, A.R. (1984). Battered Women and Their Families: Intervention Strategies and Treatment Programs. 	New York: Springer Publishing Company, 84-115. Retrieved March 30, 2010 from:		</a:t>
            </a:r>
            <a:r>
              <a:rPr lang="en-US" sz="1300" dirty="0" smtClean="0">
                <a:hlinkClick r:id="rId2"/>
              </a:rPr>
              <a:t>http://www-old.infoxchange.net.au/wise/DVIM/DVMen-robertsar.htm</a:t>
            </a:r>
            <a:endParaRPr lang="en-US" sz="1300" dirty="0" smtClean="0"/>
          </a:p>
          <a:p>
            <a:r>
              <a:rPr lang="en-US" sz="1400" dirty="0" smtClean="0"/>
              <a:t>Silverstein, L. B. &amp; Goodrich, T. J. Feminist Family Therapy: Empowerment in Social Context. 	Washington, D. C.: American Psychological Association</a:t>
            </a:r>
          </a:p>
          <a:p>
            <a:r>
              <a:rPr lang="en-US" sz="1400" dirty="0" smtClean="0"/>
              <a:t>S</a:t>
            </a:r>
            <a:r>
              <a:rPr lang="en-US" sz="1300" dirty="0" smtClean="0"/>
              <a:t>zymanski, D.M., Kornman, C.L., &amp; Baird, K.M. (2002). The feminist male therapist: Attitudes and practices 	for the 21</a:t>
            </a:r>
            <a:r>
              <a:rPr lang="en-US" sz="1300" baseline="30000" dirty="0" smtClean="0"/>
              <a:t>st</a:t>
            </a:r>
            <a:r>
              <a:rPr lang="en-US" sz="1300" dirty="0" smtClean="0"/>
              <a:t> century. </a:t>
            </a:r>
            <a:r>
              <a:rPr lang="en-US" sz="1300" i="1" dirty="0" smtClean="0"/>
              <a:t>Psychology of Men and Masculinity</a:t>
            </a:r>
            <a:r>
              <a:rPr lang="en-US" sz="1300" dirty="0" smtClean="0"/>
              <a:t>, </a:t>
            </a:r>
            <a:r>
              <a:rPr lang="en-US" sz="1300" i="1" dirty="0" smtClean="0"/>
              <a:t>3</a:t>
            </a:r>
            <a:r>
              <a:rPr lang="en-US" sz="1300" dirty="0" smtClean="0"/>
              <a:t>, No.1, 22-27.</a:t>
            </a:r>
          </a:p>
          <a:p>
            <a:r>
              <a:rPr lang="en-US" sz="1300" dirty="0" err="1" smtClean="0"/>
              <a:t>Trotman</a:t>
            </a:r>
            <a:r>
              <a:rPr lang="en-US" sz="1300" dirty="0" smtClean="0"/>
              <a:t>, F. K. &amp; Brody, C. M. (2002). Psychotherapy and Counseling with Older Women. New York, NY: 	Springer Publishing Company.</a:t>
            </a:r>
          </a:p>
          <a:p>
            <a:pPr>
              <a:buNone/>
            </a:pP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eminist_porn.gif"/>
          <p:cNvPicPr>
            <a:picLocks noChangeAspect="1"/>
          </p:cNvPicPr>
          <p:nvPr/>
        </p:nvPicPr>
        <p:blipFill>
          <a:blip r:embed="rId2" cstate="print"/>
          <a:stretch>
            <a:fillRect/>
          </a:stretch>
        </p:blipFill>
        <p:spPr>
          <a:xfrm>
            <a:off x="2438400" y="1752600"/>
            <a:ext cx="3429000" cy="4440432"/>
          </a:xfrm>
          <a:prstGeom prst="rect">
            <a:avLst/>
          </a:prstGeom>
        </p:spPr>
      </p:pic>
      <p:sp>
        <p:nvSpPr>
          <p:cNvPr id="3" name="Title 2"/>
          <p:cNvSpPr>
            <a:spLocks noGrp="1"/>
          </p:cNvSpPr>
          <p:nvPr>
            <p:ph type="title"/>
          </p:nvPr>
        </p:nvSpPr>
        <p:spPr>
          <a:xfrm>
            <a:off x="457200" y="381000"/>
            <a:ext cx="8305800" cy="1143000"/>
          </a:xfrm>
        </p:spPr>
        <p:txBody>
          <a:bodyPr/>
          <a:lstStyle/>
          <a:p>
            <a:r>
              <a:rPr lang="en-US" dirty="0" smtClean="0"/>
              <a:t>                  Role Play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questions_and_answers.jpg"/>
          <p:cNvPicPr>
            <a:picLocks noGrp="1" noChangeAspect="1"/>
          </p:cNvPicPr>
          <p:nvPr>
            <p:ph idx="4294967295"/>
          </p:nvPr>
        </p:nvPicPr>
        <p:blipFill>
          <a:blip r:embed="rId2" cstate="print"/>
          <a:stretch>
            <a:fillRect/>
          </a:stretch>
        </p:blipFill>
        <p:spPr>
          <a:xfrm>
            <a:off x="2056493" y="685800"/>
            <a:ext cx="4585607" cy="5715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and Development </a:t>
            </a:r>
            <a:endParaRPr lang="en-US" dirty="0"/>
          </a:p>
        </p:txBody>
      </p:sp>
      <p:sp>
        <p:nvSpPr>
          <p:cNvPr id="3" name="Content Placeholder 2"/>
          <p:cNvSpPr>
            <a:spLocks noGrp="1"/>
          </p:cNvSpPr>
          <p:nvPr>
            <p:ph idx="1"/>
          </p:nvPr>
        </p:nvSpPr>
        <p:spPr/>
        <p:txBody>
          <a:bodyPr/>
          <a:lstStyle/>
          <a:p>
            <a:r>
              <a:rPr lang="en-US" dirty="0" smtClean="0"/>
              <a:t>Feminist therapy was developed in response to the challenges and emerging needs of women.</a:t>
            </a:r>
          </a:p>
          <a:p>
            <a:r>
              <a:rPr lang="en-US" dirty="0" smtClean="0"/>
              <a:t> 1960’s:  laid the foundation for the development of feminist therapy.</a:t>
            </a:r>
          </a:p>
          <a:p>
            <a:r>
              <a:rPr lang="en-US" dirty="0" smtClean="0"/>
              <a:t>1970’s: research on gender-bias emerged.</a:t>
            </a:r>
          </a:p>
          <a:p>
            <a:r>
              <a:rPr lang="en-US" dirty="0" smtClean="0"/>
              <a:t>1980’s: marked by efforts to define feminist therapy as it’s own individual theory </a:t>
            </a:r>
          </a:p>
          <a:p>
            <a:pPr lvl="1">
              <a:buNone/>
            </a:pPr>
            <a:endParaRPr lang="en-US" dirty="0" smtClean="0"/>
          </a:p>
          <a:p>
            <a:endParaRPr lang="en-US" dirty="0"/>
          </a:p>
        </p:txBody>
      </p:sp>
      <p:sp>
        <p:nvSpPr>
          <p:cNvPr id="4" name="TextBox 3"/>
          <p:cNvSpPr txBox="1"/>
          <p:nvPr/>
        </p:nvSpPr>
        <p:spPr>
          <a:xfrm>
            <a:off x="7696200" y="6611779"/>
            <a:ext cx="1447800" cy="246221"/>
          </a:xfrm>
          <a:prstGeom prst="rect">
            <a:avLst/>
          </a:prstGeom>
          <a:noFill/>
        </p:spPr>
        <p:txBody>
          <a:bodyPr wrap="square" rtlCol="0">
            <a:spAutoFit/>
          </a:bodyPr>
          <a:lstStyle/>
          <a:p>
            <a:r>
              <a:rPr lang="en-US" sz="1000" dirty="0" smtClean="0"/>
              <a:t>Corey (2009)</a:t>
            </a:r>
            <a:endParaRPr lang="en-US" sz="1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Wave” </a:t>
            </a:r>
            <a:endParaRPr lang="en-US" dirty="0"/>
          </a:p>
        </p:txBody>
      </p:sp>
      <p:sp>
        <p:nvSpPr>
          <p:cNvPr id="3" name="Content Placeholder 2"/>
          <p:cNvSpPr>
            <a:spLocks noGrp="1"/>
          </p:cNvSpPr>
          <p:nvPr>
            <p:ph idx="1"/>
          </p:nvPr>
        </p:nvSpPr>
        <p:spPr>
          <a:xfrm>
            <a:off x="457200" y="1935480"/>
            <a:ext cx="8229600" cy="4617720"/>
          </a:xfrm>
        </p:spPr>
        <p:txBody>
          <a:bodyPr>
            <a:normAutofit fontScale="92500" lnSpcReduction="10000"/>
          </a:bodyPr>
          <a:lstStyle/>
          <a:p>
            <a:r>
              <a:rPr lang="en-US" dirty="0" smtClean="0"/>
              <a:t>Liberal: focus on helping the individual overcome limits and constraints of traditional gender-role socialization patterns. </a:t>
            </a:r>
          </a:p>
          <a:p>
            <a:r>
              <a:rPr lang="en-US" dirty="0" smtClean="0"/>
              <a:t>Cultural: believe oppression stems from society’s devaluation of women’s strengths, values, and roles.</a:t>
            </a:r>
          </a:p>
          <a:p>
            <a:r>
              <a:rPr lang="en-US" dirty="0" smtClean="0"/>
              <a:t>Radical: focus on the oppression of women that is imbedded in patriarchy and seek to change society through activism and equalizing power.</a:t>
            </a:r>
          </a:p>
          <a:p>
            <a:r>
              <a:rPr lang="en-US" dirty="0" smtClean="0"/>
              <a:t>Socialist: the focus is on multiple oppressions and believe and believe the solutions to society’s problems must include considerations of class, race, sexual orientation, and economics. </a:t>
            </a:r>
            <a:endParaRPr lang="en-US" dirty="0"/>
          </a:p>
        </p:txBody>
      </p:sp>
      <p:sp>
        <p:nvSpPr>
          <p:cNvPr id="5" name="TextBox 4"/>
          <p:cNvSpPr txBox="1"/>
          <p:nvPr/>
        </p:nvSpPr>
        <p:spPr>
          <a:xfrm>
            <a:off x="7543800" y="6553200"/>
            <a:ext cx="1219200" cy="246221"/>
          </a:xfrm>
          <a:prstGeom prst="rect">
            <a:avLst/>
          </a:prstGeom>
          <a:noFill/>
        </p:spPr>
        <p:txBody>
          <a:bodyPr wrap="square" rtlCol="0">
            <a:spAutoFit/>
          </a:bodyPr>
          <a:lstStyle/>
          <a:p>
            <a:r>
              <a:rPr lang="en-US" sz="1000" dirty="0" smtClean="0"/>
              <a:t>Corey (2009)</a:t>
            </a:r>
            <a:endParaRPr lang="en-US" sz="1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Wave”</a:t>
            </a:r>
            <a:endParaRPr lang="en-US" dirty="0"/>
          </a:p>
        </p:txBody>
      </p:sp>
      <p:sp>
        <p:nvSpPr>
          <p:cNvPr id="3" name="Content Placeholder 2"/>
          <p:cNvSpPr>
            <a:spLocks noGrp="1"/>
          </p:cNvSpPr>
          <p:nvPr>
            <p:ph idx="1"/>
          </p:nvPr>
        </p:nvSpPr>
        <p:spPr>
          <a:xfrm>
            <a:off x="457200" y="1935480"/>
            <a:ext cx="8229600" cy="4617720"/>
          </a:xfrm>
        </p:spPr>
        <p:txBody>
          <a:bodyPr>
            <a:normAutofit lnSpcReduction="10000"/>
          </a:bodyPr>
          <a:lstStyle/>
          <a:p>
            <a:r>
              <a:rPr lang="en-US" dirty="0" smtClean="0"/>
              <a:t>Post-modern feminists</a:t>
            </a:r>
          </a:p>
          <a:p>
            <a:pPr lvl="1"/>
            <a:r>
              <a:rPr lang="en-US" dirty="0" smtClean="0"/>
              <a:t>Critiquing the value of other approaches </a:t>
            </a:r>
          </a:p>
          <a:p>
            <a:r>
              <a:rPr lang="en-US" dirty="0" smtClean="0"/>
              <a:t>Women-of-color-feminists</a:t>
            </a:r>
          </a:p>
          <a:p>
            <a:pPr lvl="1"/>
            <a:r>
              <a:rPr lang="en-US" dirty="0" smtClean="0"/>
              <a:t>Emphasize that feminist theory be broadened and made more inclusive</a:t>
            </a:r>
          </a:p>
          <a:p>
            <a:r>
              <a:rPr lang="en-US" dirty="0" smtClean="0"/>
              <a:t>Lesbian feminists</a:t>
            </a:r>
          </a:p>
          <a:p>
            <a:pPr lvl="1"/>
            <a:r>
              <a:rPr lang="en-US" dirty="0" smtClean="0"/>
              <a:t>Emphasize that women’s oppressions is related to sexualized images </a:t>
            </a:r>
          </a:p>
          <a:p>
            <a:r>
              <a:rPr lang="en-US" dirty="0" smtClean="0"/>
              <a:t> Global-international feminists</a:t>
            </a:r>
          </a:p>
          <a:p>
            <a:pPr lvl="1"/>
            <a:r>
              <a:rPr lang="en-US" dirty="0" smtClean="0"/>
              <a:t>World wide perspective on how race, sex, class, and economics affects women in other countries</a:t>
            </a:r>
            <a:endParaRPr lang="en-US" dirty="0"/>
          </a:p>
        </p:txBody>
      </p:sp>
      <p:sp>
        <p:nvSpPr>
          <p:cNvPr id="4" name="TextBox 3"/>
          <p:cNvSpPr txBox="1"/>
          <p:nvPr/>
        </p:nvSpPr>
        <p:spPr>
          <a:xfrm>
            <a:off x="8077200" y="6477000"/>
            <a:ext cx="914400" cy="246221"/>
          </a:xfrm>
          <a:prstGeom prst="rect">
            <a:avLst/>
          </a:prstGeom>
          <a:noFill/>
        </p:spPr>
        <p:txBody>
          <a:bodyPr wrap="square" rtlCol="0">
            <a:spAutoFit/>
          </a:bodyPr>
          <a:lstStyle/>
          <a:p>
            <a:r>
              <a:rPr lang="en-US" sz="1000" dirty="0" smtClean="0"/>
              <a:t>Corey (2009)</a:t>
            </a:r>
            <a:endParaRPr lang="en-US" sz="1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Key Concepts</a:t>
            </a:r>
            <a:endParaRPr lang="en-US" dirty="0"/>
          </a:p>
        </p:txBody>
      </p:sp>
      <p:sp>
        <p:nvSpPr>
          <p:cNvPr id="3" name="Content Placeholder 2"/>
          <p:cNvSpPr>
            <a:spLocks noGrp="1"/>
          </p:cNvSpPr>
          <p:nvPr>
            <p:ph idx="1"/>
          </p:nvPr>
        </p:nvSpPr>
        <p:spPr>
          <a:xfrm>
            <a:off x="457200" y="1676400"/>
            <a:ext cx="8229600" cy="4876800"/>
          </a:xfrm>
        </p:spPr>
        <p:txBody>
          <a:bodyPr>
            <a:normAutofit fontScale="92500"/>
          </a:bodyPr>
          <a:lstStyle/>
          <a:p>
            <a:r>
              <a:rPr lang="en-US" dirty="0" smtClean="0"/>
              <a:t>Androcentric</a:t>
            </a:r>
          </a:p>
          <a:p>
            <a:pPr lvl="1"/>
            <a:r>
              <a:rPr lang="en-US" dirty="0" smtClean="0"/>
              <a:t>Using male oriented constructs to draw conclusions about human nature</a:t>
            </a:r>
          </a:p>
          <a:p>
            <a:r>
              <a:rPr lang="en-US" dirty="0" smtClean="0"/>
              <a:t>Deterministic</a:t>
            </a:r>
          </a:p>
          <a:p>
            <a:pPr lvl="1"/>
            <a:r>
              <a:rPr lang="en-US" dirty="0" smtClean="0"/>
              <a:t>Assuming personality patterns are fixed at an early stage of development</a:t>
            </a:r>
          </a:p>
          <a:p>
            <a:pPr lvl="1"/>
            <a:r>
              <a:rPr lang="en-US" dirty="0" smtClean="0"/>
              <a:t>Intra-psychic orientation: attributing behavior to internal causes and ignoring socio-cultural and political factors</a:t>
            </a:r>
          </a:p>
          <a:p>
            <a:r>
              <a:rPr lang="en-US" dirty="0" smtClean="0"/>
              <a:t> Gender-fair</a:t>
            </a:r>
          </a:p>
          <a:p>
            <a:pPr lvl="1"/>
            <a:r>
              <a:rPr lang="en-US" dirty="0" smtClean="0"/>
              <a:t>Explain social differences between men and women</a:t>
            </a:r>
          </a:p>
          <a:p>
            <a:r>
              <a:rPr lang="en-US" dirty="0" smtClean="0"/>
              <a:t> Flexible-multicultural</a:t>
            </a:r>
          </a:p>
          <a:p>
            <a:pPr lvl="1"/>
            <a:r>
              <a:rPr lang="en-US" dirty="0" smtClean="0"/>
              <a:t>Uses concepts regardless of race, sex, class…</a:t>
            </a:r>
          </a:p>
          <a:p>
            <a:pPr lvl="1"/>
            <a:endParaRPr lang="en-US" dirty="0" smtClean="0"/>
          </a:p>
          <a:p>
            <a:endParaRPr lang="en-US" dirty="0" smtClean="0"/>
          </a:p>
          <a:p>
            <a:pPr lvl="1"/>
            <a:endParaRPr lang="en-US" dirty="0" smtClean="0"/>
          </a:p>
        </p:txBody>
      </p:sp>
      <p:sp>
        <p:nvSpPr>
          <p:cNvPr id="4" name="TextBox 3"/>
          <p:cNvSpPr txBox="1"/>
          <p:nvPr/>
        </p:nvSpPr>
        <p:spPr>
          <a:xfrm>
            <a:off x="7620000" y="6629400"/>
            <a:ext cx="1524000" cy="246221"/>
          </a:xfrm>
          <a:prstGeom prst="rect">
            <a:avLst/>
          </a:prstGeom>
          <a:noFill/>
        </p:spPr>
        <p:txBody>
          <a:bodyPr wrap="square" rtlCol="0">
            <a:spAutoFit/>
          </a:bodyPr>
          <a:lstStyle/>
          <a:p>
            <a:r>
              <a:rPr lang="en-US" sz="1000" dirty="0" err="1" smtClean="0"/>
              <a:t>Coery</a:t>
            </a:r>
            <a:r>
              <a:rPr lang="en-US" sz="1000" dirty="0" smtClean="0"/>
              <a:t> (2009)</a:t>
            </a:r>
            <a:endParaRPr lang="en-US" sz="1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Concepts Cont…</a:t>
            </a:r>
            <a:endParaRPr lang="en-US" dirty="0"/>
          </a:p>
        </p:txBody>
      </p:sp>
      <p:sp>
        <p:nvSpPr>
          <p:cNvPr id="3" name="Content Placeholder 2"/>
          <p:cNvSpPr>
            <a:spLocks noGrp="1"/>
          </p:cNvSpPr>
          <p:nvPr>
            <p:ph idx="1"/>
          </p:nvPr>
        </p:nvSpPr>
        <p:spPr/>
        <p:txBody>
          <a:bodyPr/>
          <a:lstStyle/>
          <a:p>
            <a:r>
              <a:rPr lang="en-US" dirty="0" err="1" smtClean="0"/>
              <a:t>Interactionist</a:t>
            </a:r>
            <a:endParaRPr lang="en-US" dirty="0" smtClean="0"/>
          </a:p>
          <a:p>
            <a:pPr lvl="1"/>
            <a:r>
              <a:rPr lang="en-US" dirty="0" smtClean="0"/>
              <a:t>Concepts specific to the thinking, feeling, and behaving and with emphasis on environment factors .</a:t>
            </a:r>
          </a:p>
          <a:p>
            <a:r>
              <a:rPr lang="en-US" dirty="0" smtClean="0"/>
              <a:t> Life-span oriented </a:t>
            </a:r>
          </a:p>
          <a:p>
            <a:pPr lvl="1"/>
            <a:r>
              <a:rPr lang="en-US" dirty="0" smtClean="0"/>
              <a:t>Personality is a life-long process and can change at any time</a:t>
            </a:r>
          </a:p>
          <a:p>
            <a:r>
              <a:rPr lang="en-US" dirty="0" smtClean="0"/>
              <a:t>Do  you agree? </a:t>
            </a:r>
          </a:p>
        </p:txBody>
      </p:sp>
      <p:sp>
        <p:nvSpPr>
          <p:cNvPr id="4" name="TextBox 3"/>
          <p:cNvSpPr txBox="1"/>
          <p:nvPr/>
        </p:nvSpPr>
        <p:spPr>
          <a:xfrm>
            <a:off x="8001000" y="6553200"/>
            <a:ext cx="1143000" cy="246221"/>
          </a:xfrm>
          <a:prstGeom prst="rect">
            <a:avLst/>
          </a:prstGeom>
          <a:noFill/>
        </p:spPr>
        <p:txBody>
          <a:bodyPr wrap="square" rtlCol="0">
            <a:spAutoFit/>
          </a:bodyPr>
          <a:lstStyle/>
          <a:p>
            <a:r>
              <a:rPr lang="en-US" sz="1000" dirty="0" smtClean="0"/>
              <a:t>Corey (2009) </a:t>
            </a:r>
            <a:endParaRPr lang="en-US" sz="1000" dirty="0"/>
          </a:p>
        </p:txBody>
      </p:sp>
      <p:pic>
        <p:nvPicPr>
          <p:cNvPr id="5" name="Picture 4" descr="personality1.bmp"/>
          <p:cNvPicPr>
            <a:picLocks noChangeAspect="1"/>
          </p:cNvPicPr>
          <p:nvPr/>
        </p:nvPicPr>
        <p:blipFill>
          <a:blip r:embed="rId2" cstate="print"/>
          <a:stretch>
            <a:fillRect/>
          </a:stretch>
        </p:blipFill>
        <p:spPr>
          <a:xfrm>
            <a:off x="3505200" y="4419600"/>
            <a:ext cx="3581400" cy="2107573"/>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Feminist Theory</a:t>
            </a:r>
            <a:endParaRPr lang="en-US" dirty="0"/>
          </a:p>
        </p:txBody>
      </p:sp>
      <p:sp>
        <p:nvSpPr>
          <p:cNvPr id="3" name="Content Placeholder 2"/>
          <p:cNvSpPr>
            <a:spLocks noGrp="1"/>
          </p:cNvSpPr>
          <p:nvPr>
            <p:ph idx="1"/>
          </p:nvPr>
        </p:nvSpPr>
        <p:spPr>
          <a:xfrm>
            <a:off x="457200" y="1935480"/>
            <a:ext cx="8229600" cy="4922520"/>
          </a:xfrm>
        </p:spPr>
        <p:txBody>
          <a:bodyPr/>
          <a:lstStyle/>
          <a:p>
            <a:r>
              <a:rPr lang="en-US" dirty="0" smtClean="0"/>
              <a:t>The personal is political</a:t>
            </a:r>
          </a:p>
          <a:p>
            <a:r>
              <a:rPr lang="en-US" dirty="0" smtClean="0"/>
              <a:t>Commitment to social change</a:t>
            </a:r>
          </a:p>
          <a:p>
            <a:r>
              <a:rPr lang="en-US" dirty="0" smtClean="0"/>
              <a:t>Women’s and Girl’s voices/ways of knowing are valued and their experiences are honored</a:t>
            </a:r>
          </a:p>
          <a:p>
            <a:r>
              <a:rPr lang="en-US" dirty="0" smtClean="0"/>
              <a:t>The counseling relationship is egalitarian</a:t>
            </a:r>
          </a:p>
          <a:p>
            <a:r>
              <a:rPr lang="en-US" dirty="0" smtClean="0"/>
              <a:t>Focus on strengths</a:t>
            </a:r>
          </a:p>
          <a:p>
            <a:r>
              <a:rPr lang="en-US" dirty="0" smtClean="0"/>
              <a:t>All types of oppression are recognized </a:t>
            </a:r>
          </a:p>
          <a:p>
            <a:pPr>
              <a:buNone/>
            </a:pPr>
            <a:r>
              <a:rPr lang="en-US" dirty="0" smtClean="0"/>
              <a:t> </a:t>
            </a:r>
            <a:endParaRPr lang="en-US" dirty="0"/>
          </a:p>
        </p:txBody>
      </p:sp>
      <p:sp>
        <p:nvSpPr>
          <p:cNvPr id="4" name="TextBox 3"/>
          <p:cNvSpPr txBox="1"/>
          <p:nvPr/>
        </p:nvSpPr>
        <p:spPr>
          <a:xfrm>
            <a:off x="8229600" y="6477000"/>
            <a:ext cx="914400" cy="246221"/>
          </a:xfrm>
          <a:prstGeom prst="rect">
            <a:avLst/>
          </a:prstGeom>
          <a:noFill/>
        </p:spPr>
        <p:txBody>
          <a:bodyPr wrap="square" rtlCol="0">
            <a:spAutoFit/>
          </a:bodyPr>
          <a:lstStyle/>
          <a:p>
            <a:r>
              <a:rPr lang="en-US" sz="1000" dirty="0" smtClean="0"/>
              <a:t>Corey (2009)</a:t>
            </a:r>
            <a:endParaRPr lang="en-US" sz="1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Therapeutic Process</a:t>
            </a:r>
            <a:endParaRPr lang="en-US" dirty="0"/>
          </a:p>
        </p:txBody>
      </p:sp>
      <p:sp>
        <p:nvSpPr>
          <p:cNvPr id="3" name="Content Placeholder 2"/>
          <p:cNvSpPr>
            <a:spLocks noGrp="1"/>
          </p:cNvSpPr>
          <p:nvPr>
            <p:ph idx="1"/>
          </p:nvPr>
        </p:nvSpPr>
        <p:spPr/>
        <p:txBody>
          <a:bodyPr/>
          <a:lstStyle/>
          <a:p>
            <a:r>
              <a:rPr lang="en-US" dirty="0" smtClean="0"/>
              <a:t>Therapeutic Goals</a:t>
            </a:r>
          </a:p>
          <a:p>
            <a:pPr lvl="1"/>
            <a:r>
              <a:rPr lang="en-US" dirty="0" smtClean="0"/>
              <a:t>Empowerment, valuing and affirming, striving for change rather than adjustment, equality, balancing independence and interdependence, social change, and self-nurturance</a:t>
            </a:r>
          </a:p>
          <a:p>
            <a:pPr lvl="1"/>
            <a:r>
              <a:rPr lang="en-US" dirty="0" smtClean="0"/>
              <a:t>Become aware of their own gender-role socialization</a:t>
            </a:r>
          </a:p>
          <a:p>
            <a:pPr lvl="1"/>
            <a:r>
              <a:rPr lang="en-US" dirty="0" smtClean="0"/>
              <a:t>Understand how sexist and oppressive societal beliefs and practices influence them in negative ways</a:t>
            </a:r>
          </a:p>
          <a:p>
            <a:pPr lvl="1"/>
            <a:r>
              <a:rPr lang="en-US" dirty="0" smtClean="0"/>
              <a:t>Recognize the power of relationship and connectedness</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473</TotalTime>
  <Words>1956</Words>
  <Application>Microsoft Office PowerPoint</Application>
  <PresentationFormat>On-screen Show (4:3)</PresentationFormat>
  <Paragraphs>186</Paragraphs>
  <Slides>29</Slides>
  <Notes>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Flow</vt:lpstr>
      <vt:lpstr>Feminist Therapy</vt:lpstr>
      <vt:lpstr>Introduction</vt:lpstr>
      <vt:lpstr>History and Development </vt:lpstr>
      <vt:lpstr>“Second Wave” </vt:lpstr>
      <vt:lpstr>“Third Wave”</vt:lpstr>
      <vt:lpstr>Key Concepts</vt:lpstr>
      <vt:lpstr>Key Concepts Cont…</vt:lpstr>
      <vt:lpstr>Principles of Feminist Theory</vt:lpstr>
      <vt:lpstr>Therapeutic Process</vt:lpstr>
      <vt:lpstr>Therapeutic Process</vt:lpstr>
      <vt:lpstr>Therapeutic Process</vt:lpstr>
      <vt:lpstr>Applications: Techniques &amp; Procedures</vt:lpstr>
      <vt:lpstr>Techniques &amp; Strategies</vt:lpstr>
      <vt:lpstr>The Role of Men in Feminist Therapy</vt:lpstr>
      <vt:lpstr>Male Counselors who Identify as Feminist Therapists</vt:lpstr>
      <vt:lpstr>Male Counselors who Identify as Feminist Therapists Cont..</vt:lpstr>
      <vt:lpstr>The Role of Men in Feminist Therapy</vt:lpstr>
      <vt:lpstr>The Role of Men in Feminist Therapy</vt:lpstr>
      <vt:lpstr>Strengths from a diversity perspective</vt:lpstr>
      <vt:lpstr>Multicultural feminist perspective on consultation</vt:lpstr>
      <vt:lpstr>Multicultural feminist perspective on family therapy</vt:lpstr>
      <vt:lpstr>Feminist Psychotherapy with Older African American Women</vt:lpstr>
      <vt:lpstr>Feminist Psychotherapy with Older African American Women</vt:lpstr>
      <vt:lpstr>Shortcomings from a diversity perspective</vt:lpstr>
      <vt:lpstr>Contributions</vt:lpstr>
      <vt:lpstr>Limitations</vt:lpstr>
      <vt:lpstr>References </vt:lpstr>
      <vt:lpstr>                  Role Play </vt:lpstr>
      <vt:lpstr>Slide 29</vt:lpstr>
    </vt:vector>
  </TitlesOfParts>
  <Company>Ball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Feminist Therapy</dc:title>
  <dc:creator>University Libraries</dc:creator>
  <cp:lastModifiedBy>University Libraries</cp:lastModifiedBy>
  <cp:revision>90</cp:revision>
  <dcterms:created xsi:type="dcterms:W3CDTF">2010-04-02T14:50:25Z</dcterms:created>
  <dcterms:modified xsi:type="dcterms:W3CDTF">2010-04-09T20:56:22Z</dcterms:modified>
</cp:coreProperties>
</file>